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F1CB1-71ED-49C5-8C75-60502373A8EB}" type="datetimeFigureOut">
              <a:rPr lang="nl-NL" smtClean="0"/>
              <a:t>10-3-2016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F1C37-0692-4B49-99E7-A7CEA86520B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Starke</a:t>
            </a:r>
            <a:r>
              <a:rPr lang="nl-NL" dirty="0" smtClean="0"/>
              <a:t> Verben in der </a:t>
            </a:r>
            <a:r>
              <a:rPr lang="nl-NL" dirty="0" err="1" smtClean="0"/>
              <a:t>deutschen</a:t>
            </a:r>
            <a:r>
              <a:rPr lang="nl-NL" dirty="0" smtClean="0"/>
              <a:t> </a:t>
            </a:r>
            <a:r>
              <a:rPr lang="nl-NL" dirty="0" err="1" smtClean="0"/>
              <a:t>Sprache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Der </a:t>
            </a:r>
            <a:r>
              <a:rPr lang="nl-NL" dirty="0" err="1" smtClean="0"/>
              <a:t>Gegenwart</a:t>
            </a:r>
            <a:r>
              <a:rPr lang="nl-NL" dirty="0" smtClean="0"/>
              <a:t> </a:t>
            </a:r>
            <a:r>
              <a:rPr lang="nl-NL" dirty="0" err="1" smtClean="0"/>
              <a:t>von</a:t>
            </a:r>
            <a:r>
              <a:rPr lang="nl-NL" dirty="0" smtClean="0"/>
              <a:t> den Verben </a:t>
            </a:r>
            <a:r>
              <a:rPr lang="nl-NL" dirty="0" err="1" smtClean="0"/>
              <a:t>auf</a:t>
            </a:r>
            <a:r>
              <a:rPr lang="nl-NL" dirty="0" smtClean="0"/>
              <a:t> </a:t>
            </a:r>
            <a:r>
              <a:rPr lang="nl-NL" dirty="0" err="1" smtClean="0"/>
              <a:t>Deutsch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nl-NL" dirty="0" err="1" smtClean="0"/>
              <a:t>Regelmäßige</a:t>
            </a:r>
            <a:r>
              <a:rPr lang="nl-NL" dirty="0" smtClean="0"/>
              <a:t> Verben (=regelmatige werkwoorden)</a:t>
            </a:r>
          </a:p>
          <a:p>
            <a:pPr>
              <a:buNone/>
            </a:pPr>
            <a:r>
              <a:rPr lang="nl-NL" dirty="0" smtClean="0"/>
              <a:t>									(</a:t>
            </a:r>
            <a:r>
              <a:rPr lang="nl-NL" dirty="0" err="1" smtClean="0"/>
              <a:t>fe</a:t>
            </a:r>
            <a:r>
              <a:rPr lang="nl-NL" dirty="0" smtClean="0"/>
              <a:t>)</a:t>
            </a:r>
            <a:endParaRPr lang="nl-NL" dirty="0"/>
          </a:p>
          <a:p>
            <a:pPr>
              <a:buNone/>
            </a:pPr>
            <a:r>
              <a:rPr lang="nl-NL" dirty="0" err="1" smtClean="0"/>
              <a:t>ich</a:t>
            </a:r>
            <a:r>
              <a:rPr lang="nl-NL" dirty="0" smtClean="0"/>
              <a:t> + 		e			</a:t>
            </a:r>
            <a:r>
              <a:rPr lang="nl-NL" dirty="0" err="1" smtClean="0"/>
              <a:t>ich</a:t>
            </a:r>
            <a:r>
              <a:rPr lang="nl-NL" dirty="0" smtClean="0"/>
              <a:t> </a:t>
            </a:r>
            <a:r>
              <a:rPr lang="nl-NL" dirty="0" err="1" smtClean="0"/>
              <a:t>wohn</a:t>
            </a:r>
            <a:r>
              <a:rPr lang="nl-NL" b="1" dirty="0" err="1" smtClean="0"/>
              <a:t>e</a:t>
            </a:r>
            <a:r>
              <a:rPr lang="nl-NL" b="1" dirty="0" smtClean="0"/>
              <a:t>		   </a:t>
            </a:r>
            <a:r>
              <a:rPr lang="nl-NL" dirty="0" smtClean="0"/>
              <a:t>e</a:t>
            </a:r>
          </a:p>
          <a:p>
            <a:pPr>
              <a:buNone/>
            </a:pPr>
            <a:r>
              <a:rPr lang="nl-NL" dirty="0" smtClean="0"/>
              <a:t>du  + 		</a:t>
            </a:r>
            <a:r>
              <a:rPr lang="nl-NL" dirty="0" err="1" smtClean="0"/>
              <a:t>st</a:t>
            </a:r>
            <a:r>
              <a:rPr lang="nl-NL" dirty="0" smtClean="0"/>
              <a:t>			du  </a:t>
            </a:r>
            <a:r>
              <a:rPr lang="nl-NL" dirty="0" err="1" smtClean="0"/>
              <a:t>wohn</a:t>
            </a:r>
            <a:r>
              <a:rPr lang="nl-NL" b="1" dirty="0" err="1" smtClean="0"/>
              <a:t>st</a:t>
            </a:r>
            <a:r>
              <a:rPr lang="nl-NL" b="1" dirty="0"/>
              <a:t> </a:t>
            </a:r>
            <a:r>
              <a:rPr lang="nl-NL" b="1" dirty="0" smtClean="0"/>
              <a:t>                 </a:t>
            </a:r>
            <a:r>
              <a:rPr lang="nl-NL" dirty="0" err="1" smtClean="0"/>
              <a:t>st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er/es/</a:t>
            </a:r>
            <a:r>
              <a:rPr lang="nl-NL" dirty="0" err="1" smtClean="0"/>
              <a:t>sie</a:t>
            </a:r>
            <a:r>
              <a:rPr lang="nl-NL" dirty="0" smtClean="0"/>
              <a:t> +	 t			er   </a:t>
            </a:r>
            <a:r>
              <a:rPr lang="nl-NL" dirty="0" err="1" smtClean="0"/>
              <a:t>wohn</a:t>
            </a:r>
            <a:r>
              <a:rPr lang="nl-NL" b="1" dirty="0" err="1" smtClean="0"/>
              <a:t>t</a:t>
            </a:r>
            <a:r>
              <a:rPr lang="nl-NL" b="1" dirty="0" smtClean="0"/>
              <a:t>                    </a:t>
            </a:r>
            <a:r>
              <a:rPr lang="nl-NL" dirty="0"/>
              <a:t>t</a:t>
            </a:r>
            <a:endParaRPr lang="nl-NL" dirty="0" smtClean="0"/>
          </a:p>
          <a:p>
            <a:pPr>
              <a:buNone/>
            </a:pPr>
            <a:r>
              <a:rPr lang="nl-NL" dirty="0" err="1" smtClean="0"/>
              <a:t>wir</a:t>
            </a:r>
            <a:r>
              <a:rPr lang="nl-NL" dirty="0" smtClean="0"/>
              <a:t> + 		en			</a:t>
            </a:r>
            <a:r>
              <a:rPr lang="nl-NL" dirty="0" err="1" smtClean="0"/>
              <a:t>wir</a:t>
            </a:r>
            <a:r>
              <a:rPr lang="nl-NL" dirty="0"/>
              <a:t> </a:t>
            </a:r>
            <a:r>
              <a:rPr lang="nl-NL" dirty="0" err="1" smtClean="0"/>
              <a:t>wohn</a:t>
            </a:r>
            <a:r>
              <a:rPr lang="nl-NL" b="1" dirty="0" err="1" smtClean="0"/>
              <a:t>en</a:t>
            </a:r>
            <a:r>
              <a:rPr lang="nl-NL" b="1" dirty="0" smtClean="0"/>
              <a:t>                </a:t>
            </a:r>
            <a:r>
              <a:rPr lang="nl-NL" dirty="0" smtClean="0"/>
              <a:t>en</a:t>
            </a:r>
          </a:p>
          <a:p>
            <a:pPr>
              <a:buNone/>
            </a:pPr>
            <a:r>
              <a:rPr lang="nl-NL" dirty="0" err="1" smtClean="0"/>
              <a:t>ihr</a:t>
            </a:r>
            <a:r>
              <a:rPr lang="nl-NL" dirty="0" smtClean="0"/>
              <a:t>+ 		t			</a:t>
            </a:r>
            <a:r>
              <a:rPr lang="nl-NL" dirty="0" err="1" smtClean="0"/>
              <a:t>ihr</a:t>
            </a:r>
            <a:r>
              <a:rPr lang="nl-NL" dirty="0" smtClean="0"/>
              <a:t> </a:t>
            </a:r>
            <a:r>
              <a:rPr lang="nl-NL" dirty="0" err="1" smtClean="0"/>
              <a:t>wohn</a:t>
            </a:r>
            <a:r>
              <a:rPr lang="nl-NL" b="1" dirty="0" err="1" smtClean="0"/>
              <a:t>t</a:t>
            </a:r>
            <a:r>
              <a:rPr lang="nl-NL" b="1" dirty="0" smtClean="0"/>
              <a:t>                     </a:t>
            </a:r>
            <a:r>
              <a:rPr lang="nl-NL" dirty="0" smtClean="0"/>
              <a:t>t</a:t>
            </a:r>
          </a:p>
          <a:p>
            <a:pPr>
              <a:buNone/>
            </a:pPr>
            <a:r>
              <a:rPr lang="nl-NL" dirty="0" err="1" smtClean="0"/>
              <a:t>sie</a:t>
            </a:r>
            <a:r>
              <a:rPr lang="nl-NL" dirty="0" smtClean="0"/>
              <a:t>/</a:t>
            </a:r>
            <a:r>
              <a:rPr lang="nl-NL" dirty="0" err="1" smtClean="0"/>
              <a:t>Sie</a:t>
            </a:r>
            <a:r>
              <a:rPr lang="nl-NL" dirty="0" smtClean="0"/>
              <a:t> + 	en			</a:t>
            </a:r>
            <a:r>
              <a:rPr lang="nl-NL" dirty="0" err="1" smtClean="0"/>
              <a:t>sie</a:t>
            </a:r>
            <a:r>
              <a:rPr lang="nl-NL" dirty="0" smtClean="0"/>
              <a:t> </a:t>
            </a:r>
            <a:r>
              <a:rPr lang="nl-NL" dirty="0" err="1" smtClean="0"/>
              <a:t>wohn</a:t>
            </a:r>
            <a:r>
              <a:rPr lang="nl-NL" b="1" dirty="0" err="1" smtClean="0"/>
              <a:t>en</a:t>
            </a:r>
            <a:r>
              <a:rPr lang="nl-NL" b="1" dirty="0" smtClean="0"/>
              <a:t>                 </a:t>
            </a:r>
            <a:r>
              <a:rPr lang="nl-NL" dirty="0" smtClean="0"/>
              <a:t>en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/>
          </a:p>
        </p:txBody>
      </p:sp>
      <p:sp>
        <p:nvSpPr>
          <p:cNvPr id="4" name="Rechteraccolade 3"/>
          <p:cNvSpPr/>
          <p:nvPr/>
        </p:nvSpPr>
        <p:spPr>
          <a:xfrm>
            <a:off x="3635896" y="2348880"/>
            <a:ext cx="792088" cy="280831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eraccolade 4"/>
          <p:cNvSpPr/>
          <p:nvPr/>
        </p:nvSpPr>
        <p:spPr>
          <a:xfrm>
            <a:off x="6876256" y="2276872"/>
            <a:ext cx="936104" cy="288032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nl-NL" dirty="0" err="1" smtClean="0"/>
              <a:t>Starke</a:t>
            </a:r>
            <a:r>
              <a:rPr lang="nl-NL" dirty="0" smtClean="0"/>
              <a:t> </a:t>
            </a:r>
            <a:r>
              <a:rPr lang="nl-NL" dirty="0" err="1" smtClean="0"/>
              <a:t>Verben</a:t>
            </a:r>
            <a:r>
              <a:rPr lang="nl-NL" dirty="0" smtClean="0"/>
              <a:t>: </a:t>
            </a:r>
            <a:r>
              <a:rPr lang="nl-NL" dirty="0" err="1" smtClean="0"/>
              <a:t>Gegenwart</a:t>
            </a:r>
            <a:r>
              <a:rPr lang="nl-NL" dirty="0" smtClean="0"/>
              <a:t>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Sterke werkwoorden krijgen in principe dezelfde uitgang als de zwakke werkwoorden, maar er zijn een aantal uitzonderingen: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i="1" dirty="0" smtClean="0"/>
              <a:t>a in de stam:</a:t>
            </a:r>
          </a:p>
          <a:p>
            <a:pPr marL="0" indent="0">
              <a:buNone/>
            </a:pPr>
            <a:endParaRPr lang="nl-NL" i="1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1521103"/>
              </p:ext>
            </p:extLst>
          </p:nvPr>
        </p:nvGraphicFramePr>
        <p:xfrm>
          <a:off x="457200" y="4407262"/>
          <a:ext cx="3898776" cy="1920240"/>
        </p:xfrm>
        <a:graphic>
          <a:graphicData uri="http://schemas.openxmlformats.org/drawingml/2006/table">
            <a:tbl>
              <a:tblPr/>
              <a:tblGrid>
                <a:gridCol w="1949388"/>
                <a:gridCol w="1949388"/>
              </a:tblGrid>
              <a:tr h="1728192">
                <a:tc>
                  <a:txBody>
                    <a:bodyPr/>
                    <a:lstStyle/>
                    <a:p>
                      <a:pPr algn="r"/>
                      <a:r>
                        <a:rPr lang="de-DE" sz="2000" dirty="0">
                          <a:latin typeface="Arial" panose="020B0604020202020204" pitchFamily="34" charset="0"/>
                        </a:rPr>
                        <a:t>ich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du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er/sie/es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wir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ihr 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sie/Sie  </a:t>
                      </a:r>
                      <a:endParaRPr lang="de-DE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2000" dirty="0">
                          <a:latin typeface="Arial" panose="020B0604020202020204" pitchFamily="34" charset="0"/>
                        </a:rPr>
                        <a:t>laufe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de-DE" sz="2000" b="1" dirty="0">
                          <a:effectLst/>
                          <a:latin typeface="Arial" panose="020B0604020202020204" pitchFamily="34" charset="0"/>
                        </a:rPr>
                        <a:t>ä</a:t>
                      </a:r>
                      <a:r>
                        <a:rPr lang="de-DE" sz="2000" dirty="0">
                          <a:effectLst/>
                          <a:latin typeface="Arial" panose="020B0604020202020204" pitchFamily="34" charset="0"/>
                        </a:rPr>
                        <a:t>ufst</a:t>
                      </a:r>
                      <a:r>
                        <a:rPr lang="de-DE" sz="2000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de-DE" sz="2000" b="1" dirty="0">
                          <a:effectLst/>
                          <a:latin typeface="Arial" panose="020B0604020202020204" pitchFamily="34" charset="0"/>
                        </a:rPr>
                        <a:t>ä</a:t>
                      </a:r>
                      <a:r>
                        <a:rPr lang="de-DE" sz="2000" dirty="0">
                          <a:effectLst/>
                          <a:latin typeface="Arial" panose="020B0604020202020204" pitchFamily="34" charset="0"/>
                        </a:rPr>
                        <a:t>uft</a:t>
                      </a:r>
                      <a:r>
                        <a:rPr lang="de-DE" sz="2000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laufen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lauft</a:t>
                      </a:r>
                      <a:br>
                        <a:rPr lang="de-DE" sz="2000" dirty="0">
                          <a:latin typeface="Arial" panose="020B0604020202020204" pitchFamily="34" charset="0"/>
                        </a:rPr>
                      </a:br>
                      <a:r>
                        <a:rPr lang="de-DE" sz="2000" dirty="0">
                          <a:latin typeface="Arial" panose="020B0604020202020204" pitchFamily="34" charset="0"/>
                        </a:rPr>
                        <a:t>laufen</a:t>
                      </a:r>
                      <a:endParaRPr lang="de-DE" sz="20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563888" y="4869160"/>
            <a:ext cx="36004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Let op:  alleen bij du &amp; er/</a:t>
            </a:r>
            <a:r>
              <a:rPr lang="nl-NL" dirty="0" err="1" smtClean="0"/>
              <a:t>sie</a:t>
            </a:r>
            <a:r>
              <a:rPr lang="nl-NL" dirty="0" smtClean="0"/>
              <a:t>/es vorm:</a:t>
            </a:r>
          </a:p>
          <a:p>
            <a:r>
              <a:rPr lang="nl-NL" dirty="0" smtClean="0"/>
              <a:t>Umlaut op de a!</a:t>
            </a:r>
          </a:p>
        </p:txBody>
      </p:sp>
    </p:spTree>
    <p:extLst>
      <p:ext uri="{BB962C8B-B14F-4D97-AF65-F5344CB8AC3E}">
        <p14:creationId xmlns="" xmlns:p14="http://schemas.microsoft.com/office/powerpoint/2010/main" val="65481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Starke</a:t>
            </a:r>
            <a:r>
              <a:rPr lang="nl-NL" dirty="0"/>
              <a:t> </a:t>
            </a:r>
            <a:r>
              <a:rPr lang="nl-NL" dirty="0" err="1"/>
              <a:t>Verben</a:t>
            </a:r>
            <a:r>
              <a:rPr lang="nl-NL" dirty="0"/>
              <a:t>: </a:t>
            </a:r>
            <a:r>
              <a:rPr lang="nl-NL" dirty="0" err="1" smtClean="0"/>
              <a:t>Gegenwart</a:t>
            </a:r>
            <a:r>
              <a:rPr lang="nl-NL" dirty="0" smtClean="0"/>
              <a:t>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 smtClean="0"/>
              <a:t>Stam van het werkwoord eindigt op –d of –t: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62376682"/>
              </p:ext>
            </p:extLst>
          </p:nvPr>
        </p:nvGraphicFramePr>
        <p:xfrm>
          <a:off x="755576" y="2852936"/>
          <a:ext cx="2530624" cy="1737360"/>
        </p:xfrm>
        <a:graphic>
          <a:graphicData uri="http://schemas.openxmlformats.org/drawingml/2006/table">
            <a:tbl>
              <a:tblPr/>
              <a:tblGrid>
                <a:gridCol w="1265312"/>
                <a:gridCol w="1265312"/>
              </a:tblGrid>
              <a:tr h="1514619">
                <a:tc>
                  <a:txBody>
                    <a:bodyPr/>
                    <a:lstStyle/>
                    <a:p>
                      <a:pPr algn="r"/>
                      <a:r>
                        <a:rPr lang="de-DE" dirty="0">
                          <a:latin typeface="Arial" panose="020B0604020202020204" pitchFamily="34" charset="0"/>
                        </a:rPr>
                        <a:t>ich </a:t>
                      </a:r>
                      <a:br>
                        <a:rPr lang="de-DE" dirty="0"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latin typeface="Arial" panose="020B0604020202020204" pitchFamily="34" charset="0"/>
                        </a:rPr>
                        <a:t>du </a:t>
                      </a:r>
                      <a:br>
                        <a:rPr lang="de-DE" dirty="0"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latin typeface="Arial" panose="020B0604020202020204" pitchFamily="34" charset="0"/>
                        </a:rPr>
                        <a:t>er/sie/es </a:t>
                      </a:r>
                      <a:br>
                        <a:rPr lang="de-DE" dirty="0"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latin typeface="Arial" panose="020B0604020202020204" pitchFamily="34" charset="0"/>
                        </a:rPr>
                        <a:t>wir </a:t>
                      </a:r>
                      <a:br>
                        <a:rPr lang="de-DE" dirty="0"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latin typeface="Arial" panose="020B0604020202020204" pitchFamily="34" charset="0"/>
                        </a:rPr>
                        <a:t>ihr </a:t>
                      </a:r>
                      <a:br>
                        <a:rPr lang="de-DE" dirty="0"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latin typeface="Arial" panose="020B0604020202020204" pitchFamily="34" charset="0"/>
                        </a:rPr>
                        <a:t>sie/Sie  </a:t>
                      </a:r>
                      <a:endParaRPr lang="de-D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dirty="0" smtClean="0">
                          <a:latin typeface="Arial" panose="020B0604020202020204" pitchFamily="34" charset="0"/>
                        </a:rPr>
                        <a:t>bitt</a:t>
                      </a:r>
                      <a:r>
                        <a:rPr lang="sv-SE" b="1" dirty="0" smtClean="0">
                          <a:latin typeface="Arial" panose="020B0604020202020204" pitchFamily="34" charset="0"/>
                        </a:rPr>
                        <a:t>e</a:t>
                      </a:r>
                      <a:r>
                        <a:rPr lang="sv-SE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sv-SE" dirty="0">
                          <a:latin typeface="Arial" panose="020B0604020202020204" pitchFamily="34" charset="0"/>
                        </a:rPr>
                      </a:br>
                      <a:r>
                        <a:rPr lang="sv-SE" b="0" dirty="0" smtClean="0">
                          <a:effectLst/>
                          <a:latin typeface="Arial" panose="020B0604020202020204" pitchFamily="34" charset="0"/>
                        </a:rPr>
                        <a:t>bitt</a:t>
                      </a:r>
                      <a:r>
                        <a:rPr lang="sv-SE" b="1" dirty="0" smtClean="0">
                          <a:effectLst/>
                          <a:latin typeface="Arial" panose="020B0604020202020204" pitchFamily="34" charset="0"/>
                        </a:rPr>
                        <a:t>est</a:t>
                      </a:r>
                      <a:r>
                        <a:rPr lang="sv-SE" b="1" dirty="0"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sv-SE" b="1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sv-SE" b="0" dirty="0" smtClean="0">
                          <a:effectLst/>
                          <a:latin typeface="Arial" panose="020B0604020202020204" pitchFamily="34" charset="0"/>
                        </a:rPr>
                        <a:t>bitt</a:t>
                      </a:r>
                      <a:r>
                        <a:rPr lang="sv-SE" b="1" dirty="0" smtClean="0">
                          <a:effectLst/>
                          <a:latin typeface="Arial" panose="020B0604020202020204" pitchFamily="34" charset="0"/>
                        </a:rPr>
                        <a:t>et</a:t>
                      </a:r>
                      <a:r>
                        <a:rPr lang="sv-SE" b="1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sv-SE" b="1" dirty="0">
                          <a:latin typeface="Arial" panose="020B0604020202020204" pitchFamily="34" charset="0"/>
                        </a:rPr>
                      </a:br>
                      <a:r>
                        <a:rPr lang="sv-SE" b="0" dirty="0" smtClean="0">
                          <a:latin typeface="Arial" panose="020B0604020202020204" pitchFamily="34" charset="0"/>
                        </a:rPr>
                        <a:t>bitt</a:t>
                      </a:r>
                      <a:r>
                        <a:rPr lang="sv-SE" b="1" dirty="0" smtClean="0">
                          <a:latin typeface="Arial" panose="020B0604020202020204" pitchFamily="34" charset="0"/>
                        </a:rPr>
                        <a:t>en</a:t>
                      </a:r>
                      <a:r>
                        <a:rPr lang="sv-SE" b="1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sv-SE" b="1" dirty="0">
                          <a:latin typeface="Arial" panose="020B0604020202020204" pitchFamily="34" charset="0"/>
                        </a:rPr>
                      </a:br>
                      <a:r>
                        <a:rPr lang="sv-SE" b="0" dirty="0" smtClean="0">
                          <a:latin typeface="Arial" panose="020B0604020202020204" pitchFamily="34" charset="0"/>
                        </a:rPr>
                        <a:t>bitt</a:t>
                      </a:r>
                      <a:r>
                        <a:rPr lang="sv-SE" b="1" dirty="0" smtClean="0">
                          <a:latin typeface="Arial" panose="020B0604020202020204" pitchFamily="34" charset="0"/>
                        </a:rPr>
                        <a:t>et</a:t>
                      </a:r>
                      <a:r>
                        <a:rPr lang="sv-SE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sv-SE" dirty="0">
                          <a:latin typeface="Arial" panose="020B0604020202020204" pitchFamily="34" charset="0"/>
                        </a:rPr>
                      </a:br>
                      <a:r>
                        <a:rPr lang="sv-SE" dirty="0" smtClean="0">
                          <a:latin typeface="Arial" panose="020B0604020202020204" pitchFamily="34" charset="0"/>
                        </a:rPr>
                        <a:t>bitt</a:t>
                      </a:r>
                      <a:r>
                        <a:rPr lang="sv-SE" b="1" dirty="0" smtClean="0">
                          <a:latin typeface="Arial" panose="020B0604020202020204" pitchFamily="34" charset="0"/>
                        </a:rPr>
                        <a:t>en</a:t>
                      </a:r>
                      <a:endParaRPr lang="sv-SE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59479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Starke</a:t>
            </a:r>
            <a:r>
              <a:rPr lang="nl-NL" dirty="0"/>
              <a:t> </a:t>
            </a:r>
            <a:r>
              <a:rPr lang="nl-NL" dirty="0" err="1"/>
              <a:t>Verben</a:t>
            </a:r>
            <a:r>
              <a:rPr lang="nl-NL" dirty="0"/>
              <a:t>: </a:t>
            </a:r>
            <a:r>
              <a:rPr lang="nl-NL" dirty="0" err="1"/>
              <a:t>Gegenwart</a:t>
            </a:r>
            <a:r>
              <a:rPr lang="nl-NL" dirty="0"/>
              <a:t> </a:t>
            </a:r>
            <a:r>
              <a:rPr lang="nl-NL" dirty="0" smtClean="0"/>
              <a:t>(3)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 smtClean="0"/>
              <a:t>‘e’ in de stam wordt </a:t>
            </a:r>
            <a:r>
              <a:rPr lang="nl-NL" b="1" i="1" dirty="0" smtClean="0"/>
              <a:t>lang </a:t>
            </a:r>
            <a:r>
              <a:rPr lang="nl-NL" i="1" dirty="0" smtClean="0"/>
              <a:t>uitgesproken: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06708643"/>
              </p:ext>
            </p:extLst>
          </p:nvPr>
        </p:nvGraphicFramePr>
        <p:xfrm>
          <a:off x="457200" y="2994501"/>
          <a:ext cx="2962672" cy="1737360"/>
        </p:xfrm>
        <a:graphic>
          <a:graphicData uri="http://schemas.openxmlformats.org/drawingml/2006/table">
            <a:tbl>
              <a:tblPr/>
              <a:tblGrid>
                <a:gridCol w="1481336"/>
                <a:gridCol w="1481336"/>
              </a:tblGrid>
              <a:tr h="1730643">
                <a:tc>
                  <a:txBody>
                    <a:bodyPr/>
                    <a:lstStyle/>
                    <a:p>
                      <a:pPr algn="r"/>
                      <a:r>
                        <a:rPr lang="de-DE">
                          <a:latin typeface="Arial" panose="020B0604020202020204" pitchFamily="34" charset="0"/>
                        </a:rPr>
                        <a:t>ich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du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er/sie/es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wir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ihr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sie/Sie  </a:t>
                      </a:r>
                      <a:endParaRPr lang="de-DE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nn-NO" dirty="0">
                          <a:latin typeface="Arial" panose="020B0604020202020204" pitchFamily="34" charset="0"/>
                        </a:rPr>
                        <a:t>lese</a:t>
                      </a:r>
                      <a:br>
                        <a:rPr lang="nn-NO" dirty="0">
                          <a:latin typeface="Arial" panose="020B0604020202020204" pitchFamily="34" charset="0"/>
                        </a:rPr>
                      </a:br>
                      <a:r>
                        <a:rPr lang="nn-NO" dirty="0"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nn-NO" b="1" dirty="0">
                          <a:effectLst/>
                          <a:latin typeface="Arial" panose="020B0604020202020204" pitchFamily="34" charset="0"/>
                        </a:rPr>
                        <a:t>ie</a:t>
                      </a:r>
                      <a:r>
                        <a:rPr lang="nn-NO" dirty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nn-NO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nn-NO" dirty="0">
                          <a:latin typeface="Arial" panose="020B0604020202020204" pitchFamily="34" charset="0"/>
                        </a:rPr>
                      </a:br>
                      <a:r>
                        <a:rPr lang="nn-NO" dirty="0"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nn-NO" b="1" dirty="0">
                          <a:effectLst/>
                          <a:latin typeface="Arial" panose="020B0604020202020204" pitchFamily="34" charset="0"/>
                        </a:rPr>
                        <a:t>ie</a:t>
                      </a:r>
                      <a:r>
                        <a:rPr lang="nn-NO" dirty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nn-NO" dirty="0">
                          <a:latin typeface="Arial" panose="020B0604020202020204" pitchFamily="34" charset="0"/>
                        </a:rPr>
                        <a:t/>
                      </a:r>
                      <a:br>
                        <a:rPr lang="nn-NO" dirty="0">
                          <a:latin typeface="Arial" panose="020B0604020202020204" pitchFamily="34" charset="0"/>
                        </a:rPr>
                      </a:br>
                      <a:r>
                        <a:rPr lang="nn-NO" dirty="0">
                          <a:latin typeface="Arial" panose="020B0604020202020204" pitchFamily="34" charset="0"/>
                        </a:rPr>
                        <a:t>lesen</a:t>
                      </a:r>
                      <a:br>
                        <a:rPr lang="nn-NO" dirty="0">
                          <a:latin typeface="Arial" panose="020B0604020202020204" pitchFamily="34" charset="0"/>
                        </a:rPr>
                      </a:br>
                      <a:r>
                        <a:rPr lang="nn-NO" dirty="0">
                          <a:latin typeface="Arial" panose="020B0604020202020204" pitchFamily="34" charset="0"/>
                        </a:rPr>
                        <a:t>lest</a:t>
                      </a:r>
                      <a:br>
                        <a:rPr lang="nn-NO" dirty="0">
                          <a:latin typeface="Arial" panose="020B0604020202020204" pitchFamily="34" charset="0"/>
                        </a:rPr>
                      </a:br>
                      <a:r>
                        <a:rPr lang="nn-NO" dirty="0">
                          <a:latin typeface="Arial" panose="020B0604020202020204" pitchFamily="34" charset="0"/>
                        </a:rPr>
                        <a:t>lesen</a:t>
                      </a:r>
                      <a:endParaRPr lang="nn-NO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491880" y="3216850"/>
            <a:ext cx="36004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Let op:  alleen bij du &amp; er/</a:t>
            </a:r>
            <a:r>
              <a:rPr lang="nl-NL" dirty="0" err="1" smtClean="0"/>
              <a:t>sie</a:t>
            </a:r>
            <a:r>
              <a:rPr lang="nl-NL" dirty="0" smtClean="0"/>
              <a:t>/es vorm:</a:t>
            </a:r>
          </a:p>
          <a:p>
            <a:r>
              <a:rPr lang="nl-NL" dirty="0" smtClean="0"/>
              <a:t>‘e’ verandert in ‘ie’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68859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Starke</a:t>
            </a:r>
            <a:r>
              <a:rPr lang="nl-NL" dirty="0"/>
              <a:t> </a:t>
            </a:r>
            <a:r>
              <a:rPr lang="nl-NL" dirty="0" err="1"/>
              <a:t>Verben</a:t>
            </a:r>
            <a:r>
              <a:rPr lang="nl-NL" dirty="0"/>
              <a:t>: </a:t>
            </a:r>
            <a:r>
              <a:rPr lang="nl-NL" dirty="0" err="1"/>
              <a:t>Gegenwart</a:t>
            </a:r>
            <a:r>
              <a:rPr lang="nl-NL" dirty="0"/>
              <a:t> </a:t>
            </a:r>
            <a:r>
              <a:rPr lang="nl-NL" dirty="0" smtClean="0"/>
              <a:t>(4)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 smtClean="0"/>
              <a:t>‘e’ in de stam wordt </a:t>
            </a:r>
            <a:r>
              <a:rPr lang="nl-NL" b="1" i="1" dirty="0" smtClean="0"/>
              <a:t>kort </a:t>
            </a:r>
            <a:r>
              <a:rPr lang="nl-NL" i="1" dirty="0" smtClean="0"/>
              <a:t>uitgesproken</a:t>
            </a:r>
            <a:endParaRPr lang="nl-NL" i="1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52520460"/>
              </p:ext>
            </p:extLst>
          </p:nvPr>
        </p:nvGraphicFramePr>
        <p:xfrm>
          <a:off x="457200" y="2994501"/>
          <a:ext cx="2818656" cy="1737360"/>
        </p:xfrm>
        <a:graphic>
          <a:graphicData uri="http://schemas.openxmlformats.org/drawingml/2006/table">
            <a:tbl>
              <a:tblPr/>
              <a:tblGrid>
                <a:gridCol w="1409328"/>
                <a:gridCol w="1409328"/>
              </a:tblGrid>
              <a:tr h="1658635">
                <a:tc>
                  <a:txBody>
                    <a:bodyPr/>
                    <a:lstStyle/>
                    <a:p>
                      <a:pPr algn="r"/>
                      <a:r>
                        <a:rPr lang="de-DE">
                          <a:latin typeface="Arial" panose="020B0604020202020204" pitchFamily="34" charset="0"/>
                        </a:rPr>
                        <a:t>ich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du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er/sie/es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wir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ihr </a:t>
                      </a:r>
                      <a:br>
                        <a:rPr lang="de-DE">
                          <a:latin typeface="Arial" panose="020B0604020202020204" pitchFamily="34" charset="0"/>
                        </a:rPr>
                      </a:br>
                      <a:r>
                        <a:rPr lang="de-DE">
                          <a:latin typeface="Arial" panose="020B0604020202020204" pitchFamily="34" charset="0"/>
                        </a:rPr>
                        <a:t>sie/Sie  </a:t>
                      </a:r>
                      <a:endParaRPr lang="de-DE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latin typeface="Arial" panose="020B0604020202020204" pitchFamily="34" charset="0"/>
                        </a:rPr>
                        <a:t>spreche</a:t>
                      </a:r>
                      <a:br>
                        <a:rPr lang="de-DE" dirty="0"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effectLst/>
                          <a:latin typeface="Arial" panose="020B0604020202020204" pitchFamily="34" charset="0"/>
                        </a:rPr>
                        <a:t>spr</a:t>
                      </a:r>
                      <a:r>
                        <a:rPr lang="de-DE" b="1" dirty="0"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de-DE" dirty="0">
                          <a:effectLst/>
                          <a:latin typeface="Arial" panose="020B0604020202020204" pitchFamily="34" charset="0"/>
                        </a:rPr>
                        <a:t>chst</a:t>
                      </a:r>
                      <a:br>
                        <a:rPr lang="de-D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effectLst/>
                          <a:latin typeface="Arial" panose="020B0604020202020204" pitchFamily="34" charset="0"/>
                        </a:rPr>
                        <a:t>spr</a:t>
                      </a:r>
                      <a:r>
                        <a:rPr lang="de-DE" b="1" dirty="0">
                          <a:effectLst/>
                          <a:latin typeface="Arial" panose="020B0604020202020204" pitchFamily="34" charset="0"/>
                        </a:rPr>
                        <a:t>i</a:t>
                      </a:r>
                      <a:r>
                        <a:rPr lang="de-DE" dirty="0">
                          <a:effectLst/>
                          <a:latin typeface="Arial" panose="020B0604020202020204" pitchFamily="34" charset="0"/>
                        </a:rPr>
                        <a:t>cht</a:t>
                      </a:r>
                      <a:br>
                        <a:rPr lang="de-D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latin typeface="Arial" panose="020B0604020202020204" pitchFamily="34" charset="0"/>
                        </a:rPr>
                        <a:t>sprechen</a:t>
                      </a:r>
                      <a:br>
                        <a:rPr lang="de-DE" dirty="0"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latin typeface="Arial" panose="020B0604020202020204" pitchFamily="34" charset="0"/>
                        </a:rPr>
                        <a:t>sprecht</a:t>
                      </a:r>
                      <a:br>
                        <a:rPr lang="de-DE" dirty="0">
                          <a:latin typeface="Arial" panose="020B0604020202020204" pitchFamily="34" charset="0"/>
                        </a:rPr>
                      </a:br>
                      <a:r>
                        <a:rPr lang="de-DE" dirty="0">
                          <a:latin typeface="Arial" panose="020B0604020202020204" pitchFamily="34" charset="0"/>
                        </a:rPr>
                        <a:t>sprechen</a:t>
                      </a:r>
                      <a:endParaRPr lang="de-D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491880" y="3216850"/>
            <a:ext cx="36004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Let op:  alleen bij du &amp; er/</a:t>
            </a:r>
            <a:r>
              <a:rPr lang="nl-NL" dirty="0" err="1" smtClean="0"/>
              <a:t>sie</a:t>
            </a:r>
            <a:r>
              <a:rPr lang="nl-NL" dirty="0" smtClean="0"/>
              <a:t>/es vorm:</a:t>
            </a:r>
          </a:p>
          <a:p>
            <a:r>
              <a:rPr lang="nl-NL" dirty="0" smtClean="0"/>
              <a:t>‘e’ verandert in ‘i’</a:t>
            </a:r>
            <a:endParaRPr lang="nl-NL" dirty="0"/>
          </a:p>
        </p:txBody>
      </p:sp>
    </p:spTree>
    <p:extLst>
      <p:ext uri="{BB962C8B-B14F-4D97-AF65-F5344CB8AC3E}">
        <p14:creationId xmlns="" xmlns:p14="http://schemas.microsoft.com/office/powerpoint/2010/main" val="21023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Diavoorstelling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Starke Verben in der deutschen Sprache</vt:lpstr>
      <vt:lpstr>Der Gegenwart von den Verben auf Deutsch</vt:lpstr>
      <vt:lpstr>Starke Verben: Gegenwart (1)</vt:lpstr>
      <vt:lpstr>Starke Verben: Gegenwart (2)</vt:lpstr>
      <vt:lpstr>Starke Verben: Gegenwart (3)</vt:lpstr>
      <vt:lpstr>Starke Verben: Gegenwart (4)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Starke Verben in der deutschen Sprache</dc:title>
  <dc:creator>KMR</dc:creator>
  <cp:lastModifiedBy>KMR</cp:lastModifiedBy>
  <cp:revision>1</cp:revision>
  <dcterms:created xsi:type="dcterms:W3CDTF">2016-03-10T10:27:21Z</dcterms:created>
  <dcterms:modified xsi:type="dcterms:W3CDTF">2016-03-10T10:27:32Z</dcterms:modified>
</cp:coreProperties>
</file>